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7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006"/>
    <p:restoredTop sz="96190"/>
  </p:normalViewPr>
  <p:slideViewPr>
    <p:cSldViewPr snapToGrid="0">
      <p:cViewPr varScale="1">
        <p:scale>
          <a:sx n="100" d="100"/>
          <a:sy n="100" d="100"/>
        </p:scale>
        <p:origin x="16" y="-36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575C0-9846-1382-553C-1040C4F33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A454E6-563D-7474-D34D-8D5D88AD3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88DC8-35E3-A724-9A3B-1CF96CEA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6A577-27C0-9476-6C7F-13DAA543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EB235-39FE-6BD0-8BE2-7F0F44D8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91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B9412-1D44-3EC3-2923-82EE1646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968D8D-E6C1-C0BC-62FE-850128C8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0252D-FD73-8F18-5B06-662843FD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B42AF5-88F7-1A0D-2752-E8198C11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F7807-D847-7282-8010-EE31AE8B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275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155442-BEFA-8A0F-F4CD-BD327ABE49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64885C-E350-CAF3-277A-1F28C7671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886E3-D5A0-B24A-6FA1-D22F7175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39F5F-7606-03FD-E39B-1B29B11F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51005-30A5-5307-0428-F4EA3F87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792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82767-344C-2D5B-F43B-233D3E8B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82074-80C4-9E24-67AB-9088F64D4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CB390-A9C9-FBF9-04D3-F49DB9E5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E04B1-30A2-D899-2FEA-A86E68EB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9F850-758E-AC90-0868-35C84830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13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C7316-45AF-C093-237F-B132ECA1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C28E7-EA04-1805-2989-9BEE7493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4FC20B-3530-2984-4739-EF273049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44735-F8AE-9951-4850-4867E825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7BCBB-B32C-C211-7C92-8B9F5F5E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62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FE696-DBAF-A37E-998E-DB2835BA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F694F-E86F-73E9-64EA-0213262FA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6D18C1-89B2-97C6-2122-F7E66A59D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50C25-EB87-16B9-A3EC-7F42B8FA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40B89-BB96-EBE3-F8B2-616EFB8B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2A8474-197F-1B9A-F35D-7F1D608D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733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03439-2DEA-84FA-0634-1610AF48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CA7C48-5AD2-A867-7053-C3E18721C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D8CAE1-353F-C59C-14CA-268F62A10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0C4021-6180-4C31-92DA-1BD144916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B4F538-B24E-BF10-48FB-4C66E66FA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194DF3-3A98-AA18-2C0E-BEDA74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9AFAE-4CE1-4358-FF95-492F1B35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8C0192-973D-ED68-2636-44839B4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33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6B73F-BB8F-608F-216B-1CDD4D6F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71866-43CF-419A-F6D1-0EB07538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438DBB-1CAC-35BF-713A-F0266551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046D33-A397-D869-1B81-36FB2DB0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36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03E58B-43DA-5112-738D-33D82692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B901AF-32D1-D272-7201-F5D231CA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FA4768-42CE-F1EF-CB0D-DFE37BB9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333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5D93C-5B0A-859D-792D-5D87182C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7B847-32CC-69B5-1799-CD7AAC2C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B52BD5-BD25-1165-81CA-7BC724035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A777CF-5951-989D-2542-0CE24D52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6C554F-CB98-54F2-B78C-3C5AA37D8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AB3ED4-496A-CAD8-541F-CF56EBF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279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A2077-C681-323A-B303-8EA3A8C9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FCCCA2-43B3-1B78-58F3-87A3710CC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2C688-3483-0EF8-3C9C-7E4901FCE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14382-B057-50FF-7139-2DFD8ABD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B1C1-C9F1-280E-5AC7-30AE2BD9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C7F00-18E8-6EF3-F6FD-E959E194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10009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508254-4639-9F70-A0BB-5E53554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D31FE5-C652-8482-4AC5-24E34505C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AEA8-1EDF-87B7-F97F-79FDCF4D5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4E86-1056-0F49-8785-8FD43BBA5C32}" type="datetimeFigureOut">
              <a:rPr kumimoji="1" lang="ko-Kore-KR" altLang="en-US" smtClean="0"/>
              <a:t>2023. 3. 27.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AB1B5-94FB-66C7-1798-E4E7D81AB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8C62A-50A2-5780-2E05-D486C4484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A4DFE-C905-5445-AC3D-205477E85D3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476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hyperlink" Target="localhost:8090\myapp\index.do" TargetMode="External" /><Relationship Id="rId4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Relationship Id="rId5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6.png"  /><Relationship Id="rId11" Type="http://schemas.openxmlformats.org/officeDocument/2006/relationships/image" Target="../media/image17.jpeg"  /><Relationship Id="rId12" Type="http://schemas.openxmlformats.org/officeDocument/2006/relationships/image" Target="../media/image18.jpe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2" Type="http://schemas.openxmlformats.org/officeDocument/2006/relationships/image" Target="../media/image2.jpeg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jpe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2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D7FCAE-7922-E380-B266-73234C12C0B1}"/>
              </a:ext>
            </a:extLst>
          </p:cNvPr>
          <p:cNvSpPr txBox="1"/>
          <p:nvPr/>
        </p:nvSpPr>
        <p:spPr>
          <a:xfrm>
            <a:off x="4593826" y="3669057"/>
            <a:ext cx="3004349" cy="1536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디저트 추천 큐레이션 서비스</a:t>
            </a:r>
            <a:endParaRPr lang="ko-KR" altLang="en-US" sz="20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br>
              <a:rPr lang="ko-KR" altLang="en-US" dirty="0"/>
            </a:br>
            <a:endParaRPr kumimoji="1" lang="ko-Kore-KR" altLang="en-US" dirty="0"/>
          </a:p>
        </p:txBody>
      </p:sp>
      <p:pic>
        <p:nvPicPr>
          <p:cNvPr id="8" name="그림 7" descr="클립아트이(가) 표시된 사진&#10;&#10;자동 생성된 설명">
            <a:extLst>
              <a:ext uri="{FF2B5EF4-FFF2-40B4-BE49-F238E27FC236}">
                <a16:creationId xmlns:a16="http://schemas.microsoft.com/office/drawing/2014/main" id="{93E2941F-0430-136A-2501-60208279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98" y="1543763"/>
            <a:ext cx="5223243" cy="2146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672D6-EB1E-0675-9012-3BD5CFA18454}"/>
              </a:ext>
            </a:extLst>
          </p:cNvPr>
          <p:cNvSpPr txBox="1"/>
          <p:nvPr/>
        </p:nvSpPr>
        <p:spPr>
          <a:xfrm>
            <a:off x="4994419" y="4199042"/>
            <a:ext cx="2375971" cy="545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부제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ore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맛있으면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0(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빵</a:t>
            </a:r>
            <a:r>
              <a:rPr kumimoji="1"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칼로리 </a:t>
            </a:r>
            <a:endParaRPr kumimoji="1" lang="ko-Kore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하트[H] 11">
            <a:extLst>
              <a:ext uri="{FF2B5EF4-FFF2-40B4-BE49-F238E27FC236}">
                <a16:creationId xmlns:a16="http://schemas.microsoft.com/office/drawing/2014/main" id="{2FD9853A-BB5D-552C-52CA-4CEB036C38D6}"/>
              </a:ext>
            </a:extLst>
          </p:cNvPr>
          <p:cNvSpPr/>
          <p:nvPr/>
        </p:nvSpPr>
        <p:spPr>
          <a:xfrm>
            <a:off x="6066834" y="4555799"/>
            <a:ext cx="218811" cy="326579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6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SEQUENCE &amp; API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30A2C5B-3C61-9427-DA40-47C5F1463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5" y="1510342"/>
            <a:ext cx="10345064" cy="44177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1867DE8-BDA6-5FEB-88AD-FAD0111407BC}"/>
              </a:ext>
            </a:extLst>
          </p:cNvPr>
          <p:cNvSpPr/>
          <p:nvPr/>
        </p:nvSpPr>
        <p:spPr>
          <a:xfrm>
            <a:off x="2427185" y="1727946"/>
            <a:ext cx="551339" cy="100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700" dirty="0"/>
              <a:t>shopping</a:t>
            </a:r>
            <a:endParaRPr kumimoji="1" lang="ko-Kore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99613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0cal </a:t>
            </a:r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사이트 시연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텍스트, 클립아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339E5857-4B2C-A337-647A-9F3BDE0A5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268" y="2122268"/>
            <a:ext cx="2613464" cy="26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0cal </a:t>
            </a:r>
            <a:r>
              <a:rPr lang="ko-KR" altLang="en-US" sz="3600" b="1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목업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텍스트, 요리이(가) 표시된 사진&#10;&#10;자동 생성된 설명">
            <a:extLst>
              <a:ext uri="{FF2B5EF4-FFF2-40B4-BE49-F238E27FC236}">
                <a16:creationId xmlns:a16="http://schemas.microsoft.com/office/drawing/2014/main" id="{1B807BFB-40FF-0520-4562-CB01A3B4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6" y="1083240"/>
            <a:ext cx="2482988" cy="5158800"/>
          </a:xfrm>
          <a:prstGeom prst="rect">
            <a:avLst/>
          </a:prstGeom>
        </p:spPr>
      </p:pic>
      <p:pic>
        <p:nvPicPr>
          <p:cNvPr id="15" name="그림 14" descr="웹사이트이(가) 표시된 사진&#10;&#10;자동 생성된 설명">
            <a:extLst>
              <a:ext uri="{FF2B5EF4-FFF2-40B4-BE49-F238E27FC236}">
                <a16:creationId xmlns:a16="http://schemas.microsoft.com/office/drawing/2014/main" id="{9590BDD4-6497-9387-8521-CDEC2DDE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05" y="1428014"/>
            <a:ext cx="504680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0cal </a:t>
            </a:r>
            <a:r>
              <a:rPr lang="ko-KR" altLang="en-US" sz="3600" b="1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목업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" name="그림 10" descr="웹사이트이(가) 표시된 사진&#10;&#10;자동 생성된 설명">
            <a:extLst>
              <a:ext uri="{FF2B5EF4-FFF2-40B4-BE49-F238E27FC236}">
                <a16:creationId xmlns:a16="http://schemas.microsoft.com/office/drawing/2014/main" id="{35FDD99A-BF63-5F3F-8415-D8304FF7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02" y="1332134"/>
            <a:ext cx="3355032" cy="4684105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2C000519-1FA5-BDB0-809E-A57B0498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81" y="1243126"/>
            <a:ext cx="196346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7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0cal </a:t>
            </a:r>
            <a:r>
              <a:rPr lang="ko-KR" altLang="en-US" sz="3600" b="1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목업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" name="그림 10" descr="웹사이트이(가) 표시된 사진&#10;&#10;자동 생성된 설명">
            <a:extLst>
              <a:ext uri="{FF2B5EF4-FFF2-40B4-BE49-F238E27FC236}">
                <a16:creationId xmlns:a16="http://schemas.microsoft.com/office/drawing/2014/main" id="{F956812C-35DB-AD1C-B11C-F6CC4B05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57" y="1497289"/>
            <a:ext cx="4801083" cy="4258277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85C799A0-E79C-BCE0-9988-4A43E6EDA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62" y="1417623"/>
            <a:ext cx="4588004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0cal </a:t>
            </a:r>
            <a:r>
              <a:rPr lang="ko-KR" altLang="en-US" sz="3600" b="1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목업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926A44-6662-606A-94D1-98507F9D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96" y="1721539"/>
            <a:ext cx="3888201" cy="3871161"/>
          </a:xfrm>
          <a:prstGeom prst="rect">
            <a:avLst/>
          </a:prstGeom>
        </p:spPr>
      </p:pic>
      <p:pic>
        <p:nvPicPr>
          <p:cNvPr id="11" name="그림 10" descr="웹사이트이(가) 표시된 사진&#10;&#10;자동 생성된 설명">
            <a:extLst>
              <a:ext uri="{FF2B5EF4-FFF2-40B4-BE49-F238E27FC236}">
                <a16:creationId xmlns:a16="http://schemas.microsoft.com/office/drawing/2014/main" id="{56DDE4FC-8847-72CE-E448-82F909B34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328" y="1659675"/>
            <a:ext cx="3161773" cy="3871161"/>
          </a:xfrm>
          <a:prstGeom prst="rect">
            <a:avLst/>
          </a:prstGeom>
        </p:spPr>
      </p:pic>
      <p:pic>
        <p:nvPicPr>
          <p:cNvPr id="15" name="그림 14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0048E37F-AA57-CA06-0539-104C50D08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38" r="14918"/>
          <a:stretch/>
        </p:blipFill>
        <p:spPr>
          <a:xfrm>
            <a:off x="7937075" y="2001418"/>
            <a:ext cx="3643285" cy="29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6507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r="165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/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3" algn="ctr">
              <a:defRPr/>
            </a:pP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endParaRPr lang="en-US" altLang="ko-KR" sz="700">
              <a:solidFill>
                <a:prstClr val="white"/>
              </a:solidFill>
              <a:latin typeface="BM JUA OTF"/>
              <a:ea typeface="BM JUA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9" y="285554"/>
            <a:ext cx="5715000" cy="63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600" b="1" mc:Ignorable="hp" hp:hslEmbossed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/>
              </a:rPr>
              <a:t>0cal </a:t>
            </a:r>
            <a:r>
              <a:rPr xmlns:mc="http://schemas.openxmlformats.org/markup-compatibility/2006" xmlns:hp="http://schemas.haansoft.com/office/presentation/8.0" lang="ko-KR" altLang="en-US" sz="3600" b="1" mc:Ignorable="hp" hp:hslEmbossed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/>
              </a:rPr>
              <a:t>활용코드</a:t>
            </a:r>
            <a:endParaRPr xmlns:mc="http://schemas.openxmlformats.org/markup-compatibility/2006" xmlns:hp="http://schemas.haansoft.com/office/presentation/8.0" lang="ko-KR" altLang="en-US" sz="3600" b="1" mc:Ignorable="hp" hp:hslEmbossed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prstClr val="white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/>
            </a:endParaRPr>
          </a:p>
        </p:txBody>
      </p:sp>
      <p:cxnSp>
        <p:nvCxnSpPr>
          <p:cNvPr id="6" name="직선 연결선 13"/>
          <p:cNvCxnSpPr/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/>
          <p:cNvCxnSpPr/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996" y="1721539"/>
            <a:ext cx="3888201" cy="3871161"/>
          </a:xfrm>
          <a:prstGeom prst="rect">
            <a:avLst/>
          </a:prstGeom>
        </p:spPr>
      </p:pic>
      <p:pic>
        <p:nvPicPr>
          <p:cNvPr id="11" name="그림 10" descr="웹사이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4328" y="1659675"/>
            <a:ext cx="3161773" cy="3871161"/>
          </a:xfrm>
          <a:prstGeom prst="rect">
            <a:avLst/>
          </a:prstGeom>
        </p:spPr>
      </p:pic>
      <p:pic>
        <p:nvPicPr>
          <p:cNvPr id="15" name="그림 14" descr="텍스트, 웹사이트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15240" r="14920"/>
          <a:stretch>
            <a:fillRect/>
          </a:stretch>
        </p:blipFill>
        <p:spPr>
          <a:xfrm>
            <a:off x="7937075" y="2001418"/>
            <a:ext cx="3643285" cy="295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r="165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/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3" algn="ctr">
              <a:defRPr/>
            </a:pP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맛있으면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r>
              <a:rPr lang="ko-KR" altLang="en-US" sz="700">
                <a:solidFill>
                  <a:prstClr val="white"/>
                </a:solidFill>
                <a:latin typeface="BM JUA OTF"/>
                <a:ea typeface="BM JUA OTF"/>
              </a:rPr>
              <a:t>디저트는 </a:t>
            </a:r>
            <a:r>
              <a:rPr lang="en-US" altLang="ko-KR" sz="700">
                <a:solidFill>
                  <a:prstClr val="white"/>
                </a:solidFill>
                <a:latin typeface="BM JUA OTF"/>
                <a:ea typeface="BM JUA OTF"/>
              </a:rPr>
              <a:t>0cal </a:t>
            </a:r>
            <a:endParaRPr lang="en-US" altLang="ko-KR" sz="700">
              <a:solidFill>
                <a:prstClr val="white"/>
              </a:solidFill>
              <a:latin typeface="BM JUA OTF"/>
              <a:ea typeface="BM JUA OTF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499" y="285554"/>
            <a:ext cx="5715000" cy="63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600" b="1" mc:Ignorable="hp" hp:hslEmbossed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/>
              </a:rPr>
              <a:t>0cal </a:t>
            </a:r>
            <a:r>
              <a:rPr xmlns:mc="http://schemas.openxmlformats.org/markup-compatibility/2006" xmlns:hp="http://schemas.haansoft.com/office/presentation/8.0" lang="ko-KR" altLang="en-US" sz="3600" b="1" mc:Ignorable="hp" hp:hslEmbossed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/>
              </a:rPr>
              <a:t>목업</a:t>
            </a:r>
            <a:endParaRPr xmlns:mc="http://schemas.openxmlformats.org/markup-compatibility/2006" xmlns:hp="http://schemas.haansoft.com/office/presentation/8.0" lang="ko-KR" altLang="en-US" sz="2000" b="1" mc:Ignorable="hp" hp:hslEmbossed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/>
            </a:endParaRPr>
          </a:p>
        </p:txBody>
      </p:sp>
      <p:cxnSp>
        <p:nvCxnSpPr>
          <p:cNvPr id="6" name="직선 연결선 13"/>
          <p:cNvCxnSpPr/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/>
          <p:cNvCxnSpPr/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996" y="1721539"/>
            <a:ext cx="3888201" cy="3871161"/>
          </a:xfrm>
          <a:prstGeom prst="rect">
            <a:avLst/>
          </a:prstGeom>
        </p:spPr>
      </p:pic>
      <p:pic>
        <p:nvPicPr>
          <p:cNvPr id="11" name="그림 10" descr="웹사이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4328" y="1659675"/>
            <a:ext cx="3161773" cy="3871161"/>
          </a:xfrm>
          <a:prstGeom prst="rect">
            <a:avLst/>
          </a:prstGeom>
        </p:spPr>
      </p:pic>
      <p:pic>
        <p:nvPicPr>
          <p:cNvPr id="15" name="그림 14" descr="텍스트, 웹사이트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15240" r="14920"/>
          <a:stretch>
            <a:fillRect/>
          </a:stretch>
        </p:blipFill>
        <p:spPr>
          <a:xfrm>
            <a:off x="7937075" y="2001418"/>
            <a:ext cx="3643285" cy="2959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165762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고독한 </a:t>
            </a:r>
            <a:r>
              <a:rPr lang="ko-KR" altLang="en-US" sz="3600" b="1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먹짱</a:t>
            </a:r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팀원 소개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60B68E-C04E-1489-BC36-4456398D1DA3}"/>
              </a:ext>
            </a:extLst>
          </p:cNvPr>
          <p:cNvSpPr/>
          <p:nvPr/>
        </p:nvSpPr>
        <p:spPr>
          <a:xfrm>
            <a:off x="2200052" y="1348826"/>
            <a:ext cx="4041966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팀원 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김민승</a:t>
            </a:r>
            <a:endParaRPr lang="en-US" altLang="ko-KR" sz="2000" b="1" spc="-75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메인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페이지와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검색</a:t>
            </a:r>
            <a:r>
              <a:rPr lang="ko-KR" altLang="en-US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하기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등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기능 </a:t>
            </a:r>
            <a:r>
              <a:rPr lang="ko-KR" altLang="ko-Kore-KR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구현</a:t>
            </a:r>
            <a:r>
              <a:rPr lang="ko-Kore-KR" altLang="ko-Kore-KR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887FDAF-7AA2-C887-11C5-F0AD28719B7A}"/>
              </a:ext>
            </a:extLst>
          </p:cNvPr>
          <p:cNvSpPr/>
          <p:nvPr/>
        </p:nvSpPr>
        <p:spPr>
          <a:xfrm>
            <a:off x="679358" y="1188378"/>
            <a:ext cx="1191485" cy="1191485"/>
          </a:xfrm>
          <a:prstGeom prst="ellipse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3D4611-A7A5-D7B1-3B1E-2DFEC942BFB6}"/>
              </a:ext>
            </a:extLst>
          </p:cNvPr>
          <p:cNvSpPr/>
          <p:nvPr/>
        </p:nvSpPr>
        <p:spPr>
          <a:xfrm>
            <a:off x="2272245" y="4816928"/>
            <a:ext cx="4041966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팀원 조현수</a:t>
            </a:r>
            <a:endParaRPr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전체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디자인과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베스트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</a:t>
            </a:r>
            <a:r>
              <a:rPr lang="en-US" altLang="ko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,</a:t>
            </a:r>
            <a:endParaRPr lang="en-US" altLang="ko-KR" spc="-75" dirty="0">
              <a:latin typeface="BM JUA OTF" panose="02020603020101020101" pitchFamily="18" charset="-127"/>
              <a:ea typeface="BM JUA OTF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큐레이션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등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기능 </a:t>
            </a:r>
            <a:r>
              <a:rPr lang="ko-KR" altLang="ko-Kore-KR" spc="-75" dirty="0"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구현</a:t>
            </a:r>
            <a:r>
              <a:rPr lang="ko-Kore-KR" altLang="ko-Kore-KR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7D4136-0D1C-8510-F6FC-EC85F0929EAA}"/>
              </a:ext>
            </a:extLst>
          </p:cNvPr>
          <p:cNvSpPr/>
          <p:nvPr/>
        </p:nvSpPr>
        <p:spPr>
          <a:xfrm>
            <a:off x="813897" y="4853909"/>
            <a:ext cx="1191485" cy="1191485"/>
          </a:xfrm>
          <a:prstGeom prst="ellipse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DD4165-4D25-5039-4E96-55799E569C5C}"/>
              </a:ext>
            </a:extLst>
          </p:cNvPr>
          <p:cNvSpPr/>
          <p:nvPr/>
        </p:nvSpPr>
        <p:spPr>
          <a:xfrm>
            <a:off x="7517273" y="1400781"/>
            <a:ext cx="4041966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팀원 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정은빈</a:t>
            </a:r>
            <a:endParaRPr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회원가입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페이지와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카테고리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등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기능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구현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8227756-19E2-0EF9-E3A5-95AB6CE081F4}"/>
              </a:ext>
            </a:extLst>
          </p:cNvPr>
          <p:cNvSpPr/>
          <p:nvPr/>
        </p:nvSpPr>
        <p:spPr>
          <a:xfrm>
            <a:off x="5996579" y="1240333"/>
            <a:ext cx="1191485" cy="1191485"/>
          </a:xfrm>
          <a:prstGeom prst="ellipse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0D6D92-54C1-A536-A914-11BFC679AA70}"/>
              </a:ext>
            </a:extLst>
          </p:cNvPr>
          <p:cNvSpPr/>
          <p:nvPr/>
        </p:nvSpPr>
        <p:spPr>
          <a:xfrm>
            <a:off x="7617718" y="4963697"/>
            <a:ext cx="4041966" cy="9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팀원 </a:t>
            </a:r>
            <a:r>
              <a:rPr lang="ko-KR" altLang="en-US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안준혁</a:t>
            </a:r>
            <a:endParaRPr lang="en-US" altLang="ko-KR" sz="20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찜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pc="-75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페이지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와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장바구니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배송지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등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기능 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구현</a:t>
            </a:r>
            <a:r>
              <a:rPr lang="ko-KR" altLang="ko-Kore-KR" sz="18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BB02826-744E-8E6B-8B4C-07F54DF5071E}"/>
              </a:ext>
            </a:extLst>
          </p:cNvPr>
          <p:cNvSpPr/>
          <p:nvPr/>
        </p:nvSpPr>
        <p:spPr>
          <a:xfrm>
            <a:off x="6138588" y="4907159"/>
            <a:ext cx="1191485" cy="1191485"/>
          </a:xfrm>
          <a:prstGeom prst="ellipse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3801D0-227F-4CE1-535B-A6B6586CCD11}"/>
              </a:ext>
            </a:extLst>
          </p:cNvPr>
          <p:cNvSpPr/>
          <p:nvPr/>
        </p:nvSpPr>
        <p:spPr>
          <a:xfrm>
            <a:off x="5054089" y="2902124"/>
            <a:ext cx="40419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팀장 황윤정</a:t>
            </a:r>
            <a:endParaRPr lang="en-US" altLang="ko-KR" sz="18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전체적인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프로젝트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핸들링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및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데이터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수집</a:t>
            </a:r>
            <a:r>
              <a:rPr lang="ko-KR" altLang="en-US" sz="1600" spc="-75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과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가공</a:t>
            </a:r>
            <a:r>
              <a:rPr lang="en-US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장바구니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구매하기</a:t>
            </a:r>
            <a:r>
              <a:rPr lang="ko-Kore-KR" altLang="en-US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 등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spc="-75" dirty="0">
                <a:solidFill>
                  <a:srgbClr val="000000"/>
                </a:solidFill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기능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ko-Kore-KR" sz="1600" spc="-75" dirty="0">
                <a:solidFill>
                  <a:srgbClr val="000000"/>
                </a:solidFill>
                <a:effectLst/>
                <a:latin typeface="BM JUA OTF" panose="02020603020101020101" pitchFamily="18" charset="-127"/>
                <a:ea typeface="BM JUA OTF" panose="02020603020101020101" pitchFamily="18" charset="-127"/>
                <a:cs typeface="Arial" panose="020B0604020202020204" pitchFamily="34" charset="0"/>
              </a:rPr>
              <a:t>구현</a:t>
            </a:r>
            <a:r>
              <a:rPr lang="ko-Kore-KR" altLang="ko-Kore-KR" sz="105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0E43ED-8163-A40A-28BF-E244CB38CC6D}"/>
              </a:ext>
            </a:extLst>
          </p:cNvPr>
          <p:cNvSpPr/>
          <p:nvPr/>
        </p:nvSpPr>
        <p:spPr>
          <a:xfrm>
            <a:off x="3533395" y="3011842"/>
            <a:ext cx="1191485" cy="1191485"/>
          </a:xfrm>
          <a:prstGeom prst="ellipse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1FACAE8-E5D9-CCB8-FC74-2C4D4406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99" y="3174585"/>
            <a:ext cx="736216" cy="8515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AFDBA32-E87D-6B22-0544-7340D396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28" y="1406597"/>
            <a:ext cx="634954" cy="8387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405105-7D49-22AC-5CCB-17A07245A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72" y="1421681"/>
            <a:ext cx="696337" cy="83364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632B9B-0541-87D0-B093-8782C36B6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769" y="5061995"/>
            <a:ext cx="768009" cy="7637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A88CA44-8E65-82A4-7118-FBE86B148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719" y="5048708"/>
            <a:ext cx="775235" cy="9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9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주제 선정 이유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개발 일정 및 사용 기술 스택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참고 사이트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ERD</a:t>
            </a: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USECASE</a:t>
            </a: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SEQUENCE &amp; API</a:t>
            </a: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큐레이팅에</a:t>
            </a: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적용한 데이터 분석 방식 소개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사이트 시연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목업</a:t>
            </a:r>
            <a:endParaRPr lang="en-US" altLang="ko-KR" sz="32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팀원 소개</a:t>
            </a:r>
            <a:endParaRPr lang="en-US" altLang="ko-KR" sz="3200" dirty="0">
              <a:solidFill>
                <a:prstClr val="whit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50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F03964-5561-DD1B-6517-2C71EB957990}"/>
              </a:ext>
            </a:extLst>
          </p:cNvPr>
          <p:cNvGrpSpPr/>
          <p:nvPr/>
        </p:nvGrpSpPr>
        <p:grpSpPr>
          <a:xfrm>
            <a:off x="20" y="-10843"/>
            <a:ext cx="12191980" cy="6868843"/>
            <a:chOff x="20" y="-10843"/>
            <a:chExt cx="12191980" cy="68688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D5EC22-8F07-DEE6-42F6-5577AFC50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" r="1646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4" name="양쪽 모서리가 둥근 사각형 4">
              <a:extLst>
                <a:ext uri="{FF2B5EF4-FFF2-40B4-BE49-F238E27FC236}">
                  <a16:creationId xmlns:a16="http://schemas.microsoft.com/office/drawing/2014/main" id="{0C96DCCE-66E4-55E1-082D-30BCCCC591F2}"/>
                </a:ext>
              </a:extLst>
            </p:cNvPr>
            <p:cNvSpPr/>
            <p:nvPr/>
          </p:nvSpPr>
          <p:spPr>
            <a:xfrm>
              <a:off x="228600" y="-10843"/>
              <a:ext cx="11747499" cy="207388"/>
            </a:xfrm>
            <a:prstGeom prst="round2SameRect">
              <a:avLst>
                <a:gd name="adj1" fmla="val 0"/>
                <a:gd name="adj2" fmla="val 45098"/>
              </a:avLst>
            </a:prstGeom>
            <a:solidFill>
              <a:srgbClr val="F8940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3" algn="ctr">
                <a:defRPr/>
              </a:pP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맛있으면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  <a:r>
                <a:rPr lang="ko-KR" altLang="en-US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디저트는 </a:t>
              </a:r>
              <a:r>
                <a:rPr lang="en-US" altLang="ko-KR" sz="700" dirty="0">
                  <a:solidFill>
                    <a:prstClr val="white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0cal 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B1B36B0-D758-2F27-2DB1-4BBB96E4B6B7}"/>
                </a:ext>
              </a:extLst>
            </p:cNvPr>
            <p:cNvGrpSpPr/>
            <p:nvPr/>
          </p:nvGrpSpPr>
          <p:grpSpPr>
            <a:xfrm>
              <a:off x="228600" y="285554"/>
              <a:ext cx="11747499" cy="6298912"/>
              <a:chOff x="228600" y="285554"/>
              <a:chExt cx="11747499" cy="629891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8B55270-A90E-D8BB-BB4D-669B91E1E384}"/>
                  </a:ext>
                </a:extLst>
              </p:cNvPr>
              <p:cNvSpPr/>
              <p:nvPr/>
            </p:nvSpPr>
            <p:spPr>
              <a:xfrm>
                <a:off x="228600" y="986199"/>
                <a:ext cx="11747499" cy="5598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824062-6421-35A9-B97C-65E98BE41A27}"/>
                  </a:ext>
                </a:extLst>
              </p:cNvPr>
              <p:cNvSpPr txBox="1"/>
              <p:nvPr/>
            </p:nvSpPr>
            <p:spPr>
              <a:xfrm>
                <a:off x="3238499" y="285554"/>
                <a:ext cx="5715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dirty="0">
                    <a:ln w="1587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dist="38100" dir="2700000" algn="tl" rotWithShape="0">
                        <a:srgbClr val="44546A">
                          <a:lumMod val="75000"/>
                        </a:srgbClr>
                      </a:outerShdw>
                    </a:effectLst>
                    <a:latin typeface="BM JUA OTF" panose="02020603020101020101" pitchFamily="18" charset="-127"/>
                    <a:ea typeface="BM JUA OTF" panose="02020603020101020101" pitchFamily="18" charset="-127"/>
                  </a:rPr>
                  <a:t>주제 선정 이유</a:t>
                </a:r>
                <a:r>
                  <a:rPr lang="en-US" altLang="ko-KR" sz="3600" b="1" dirty="0">
                    <a:ln w="15875">
                      <a:solidFill>
                        <a:srgbClr val="44546A">
                          <a:lumMod val="75000"/>
                        </a:srgbClr>
                      </a:solidFill>
                    </a:ln>
                    <a:solidFill>
                      <a:srgbClr val="F89403"/>
                    </a:solidFill>
                    <a:effectLst>
                      <a:outerShdw dist="38100" dir="2700000" algn="tl" rotWithShape="0">
                        <a:srgbClr val="44546A">
                          <a:lumMod val="75000"/>
                        </a:srgbClr>
                      </a:outerShdw>
                    </a:effectLst>
                    <a:latin typeface="BM JUA OTF" panose="02020603020101020101" pitchFamily="18" charset="-127"/>
                    <a:ea typeface="BM JUA OTF" panose="02020603020101020101" pitchFamily="18" charset="-127"/>
                  </a:rPr>
                  <a:t> </a:t>
                </a:r>
                <a:endParaRPr lang="ko-KR" altLang="en-US" sz="20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89403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BM JUA OTF" panose="02020603020101020101" pitchFamily="18" charset="-127"/>
                  <a:ea typeface="BM JUA OTF" panose="02020603020101020101" pitchFamily="18" charset="-127"/>
                </a:endParaRPr>
              </a:p>
            </p:txBody>
          </p:sp>
          <p:cxnSp>
            <p:nvCxnSpPr>
              <p:cNvPr id="6" name="직선 연결선 13">
                <a:extLst>
                  <a:ext uri="{FF2B5EF4-FFF2-40B4-BE49-F238E27FC236}">
                    <a16:creationId xmlns:a16="http://schemas.microsoft.com/office/drawing/2014/main" id="{F51E5033-5139-13F6-6021-EE27BFF10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9209" y="596795"/>
                <a:ext cx="3132000" cy="0"/>
              </a:xfrm>
              <a:prstGeom prst="line">
                <a:avLst/>
              </a:prstGeom>
              <a:ln>
                <a:solidFill>
                  <a:srgbClr val="F8940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14">
                <a:extLst>
                  <a:ext uri="{FF2B5EF4-FFF2-40B4-BE49-F238E27FC236}">
                    <a16:creationId xmlns:a16="http://schemas.microsoft.com/office/drawing/2014/main" id="{8128B346-A74D-6C33-61BC-C1E03DBBD0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4023" y="596795"/>
                <a:ext cx="3132000" cy="0"/>
              </a:xfrm>
              <a:prstGeom prst="line">
                <a:avLst/>
              </a:prstGeom>
              <a:ln>
                <a:solidFill>
                  <a:srgbClr val="F8940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C8D33-5430-A3E0-BD58-E03B54AA1808}"/>
              </a:ext>
            </a:extLst>
          </p:cNvPr>
          <p:cNvSpPr/>
          <p:nvPr/>
        </p:nvSpPr>
        <p:spPr>
          <a:xfrm>
            <a:off x="350467" y="1062458"/>
            <a:ext cx="741154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1.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홈 디저트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홈 카페 문화가 일상화되면서 디저트류 온라인 구매가 늘어남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  <p:pic>
        <p:nvPicPr>
          <p:cNvPr id="17" name="그림 16" descr="로고이(가) 표시된 사진&#10;&#10;자동 생성된 설명">
            <a:extLst>
              <a:ext uri="{FF2B5EF4-FFF2-40B4-BE49-F238E27FC236}">
                <a16:creationId xmlns:a16="http://schemas.microsoft.com/office/drawing/2014/main" id="{57A2397F-0920-B418-D920-D763AA02F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23" y="1659626"/>
            <a:ext cx="7772400" cy="1331383"/>
          </a:xfrm>
          <a:prstGeom prst="rect">
            <a:avLst/>
          </a:prstGeom>
        </p:spPr>
      </p:pic>
      <p:pic>
        <p:nvPicPr>
          <p:cNvPr id="2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14C474D-4952-4436-1AC7-8C019D35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23" y="2772728"/>
            <a:ext cx="7772400" cy="198070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BEA2D56-B1E9-38F9-6C82-A7CD6F15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498" y="4696691"/>
            <a:ext cx="7658401" cy="18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주제 선정 이유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750A7-1A5F-8357-DCF4-9C0D676B4E00}"/>
              </a:ext>
            </a:extLst>
          </p:cNvPr>
          <p:cNvSpPr/>
          <p:nvPr/>
        </p:nvSpPr>
        <p:spPr>
          <a:xfrm>
            <a:off x="295196" y="1032807"/>
            <a:ext cx="404196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2.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주요 소비층인 </a:t>
            </a:r>
            <a:r>
              <a:rPr lang="en-US" altLang="ko-KR" sz="20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mz</a:t>
            </a:r>
            <a:r>
              <a:rPr lang="en-US" altLang="ko-KR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세대에게 인기</a:t>
            </a:r>
            <a:endParaRPr lang="en-US" altLang="ko-KR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286B2D84-A5B4-60B3-1F46-8C469076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49" y="1519548"/>
            <a:ext cx="7327900" cy="1358900"/>
          </a:xfrm>
          <a:prstGeom prst="rect">
            <a:avLst/>
          </a:prstGeom>
        </p:spPr>
      </p:pic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48173CC5-C819-60E2-3AA8-5B615FAD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06" y="2704154"/>
            <a:ext cx="7785233" cy="20196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9447CC8-ABCD-DA94-4889-CD6ED97E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363" y="4609413"/>
            <a:ext cx="7327900" cy="18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" name="그룹 36">
            <a:extLst>
              <a:ext uri="{FF2B5EF4-FFF2-40B4-BE49-F238E27FC236}">
                <a16:creationId xmlns:a16="http://schemas.microsoft.com/office/drawing/2014/main" id="{56E6C406-695B-9D5C-2E75-6524DA14490D}"/>
              </a:ext>
            </a:extLst>
          </p:cNvPr>
          <p:cNvGrpSpPr/>
          <p:nvPr/>
        </p:nvGrpSpPr>
        <p:grpSpPr>
          <a:xfrm>
            <a:off x="985813" y="1939712"/>
            <a:ext cx="10294608" cy="865397"/>
            <a:chOff x="985813" y="2337277"/>
            <a:chExt cx="10294608" cy="865397"/>
          </a:xfrm>
          <a:solidFill>
            <a:schemeClr val="bg2">
              <a:lumMod val="90000"/>
            </a:schemeClr>
          </a:solidFill>
        </p:grpSpPr>
        <p:sp>
          <p:nvSpPr>
            <p:cNvPr id="17" name="직사각형 35">
              <a:extLst>
                <a:ext uri="{FF2B5EF4-FFF2-40B4-BE49-F238E27FC236}">
                  <a16:creationId xmlns:a16="http://schemas.microsoft.com/office/drawing/2014/main" id="{705FE9DB-35FC-D333-91B8-23F75899D536}"/>
                </a:ext>
              </a:extLst>
            </p:cNvPr>
            <p:cNvSpPr/>
            <p:nvPr/>
          </p:nvSpPr>
          <p:spPr>
            <a:xfrm>
              <a:off x="985813" y="2337277"/>
              <a:ext cx="2506629" cy="113929"/>
            </a:xfrm>
            <a:prstGeom prst="rect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직사각형 39">
              <a:extLst>
                <a:ext uri="{FF2B5EF4-FFF2-40B4-BE49-F238E27FC236}">
                  <a16:creationId xmlns:a16="http://schemas.microsoft.com/office/drawing/2014/main" id="{EA4E456B-03FF-7BCF-DD50-010B5C6020DB}"/>
                </a:ext>
              </a:extLst>
            </p:cNvPr>
            <p:cNvSpPr/>
            <p:nvPr/>
          </p:nvSpPr>
          <p:spPr>
            <a:xfrm>
              <a:off x="2588534" y="3088745"/>
              <a:ext cx="2506629" cy="113929"/>
            </a:xfrm>
            <a:prstGeom prst="rect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U-Turn Arrow 1">
              <a:extLst>
                <a:ext uri="{FF2B5EF4-FFF2-40B4-BE49-F238E27FC236}">
                  <a16:creationId xmlns:a16="http://schemas.microsoft.com/office/drawing/2014/main" id="{9CCFAD3E-7E67-1A85-DAA9-5516BBF31E2C}"/>
                </a:ext>
              </a:extLst>
            </p:cNvPr>
            <p:cNvSpPr/>
            <p:nvPr/>
          </p:nvSpPr>
          <p:spPr>
            <a:xfrm rot="5400000">
              <a:off x="6955830" y="-1121917"/>
              <a:ext cx="861203" cy="7787979"/>
            </a:xfrm>
            <a:custGeom>
              <a:avLst/>
              <a:gdLst/>
              <a:ahLst/>
              <a:cxnLst/>
              <a:rect l="l" t="t" r="r" b="b"/>
              <a:pathLst>
                <a:path w="983130" h="7562983">
                  <a:moveTo>
                    <a:pt x="0" y="7562983"/>
                  </a:moveTo>
                  <a:lnTo>
                    <a:pt x="0" y="491565"/>
                  </a:lnTo>
                  <a:cubicBezTo>
                    <a:pt x="0" y="220081"/>
                    <a:pt x="220081" y="0"/>
                    <a:pt x="491565" y="0"/>
                  </a:cubicBezTo>
                  <a:cubicBezTo>
                    <a:pt x="763049" y="0"/>
                    <a:pt x="983130" y="220081"/>
                    <a:pt x="983130" y="491565"/>
                  </a:cubicBezTo>
                  <a:lnTo>
                    <a:pt x="983130" y="6086338"/>
                  </a:lnTo>
                  <a:lnTo>
                    <a:pt x="855939" y="6086338"/>
                  </a:lnTo>
                  <a:lnTo>
                    <a:pt x="855939" y="491565"/>
                  </a:lnTo>
                  <a:cubicBezTo>
                    <a:pt x="855939" y="290326"/>
                    <a:pt x="692803" y="127190"/>
                    <a:pt x="491565" y="127190"/>
                  </a:cubicBezTo>
                  <a:lnTo>
                    <a:pt x="491564" y="127190"/>
                  </a:lnTo>
                  <a:cubicBezTo>
                    <a:pt x="290326" y="127190"/>
                    <a:pt x="127190" y="290326"/>
                    <a:pt x="127190" y="491565"/>
                  </a:cubicBezTo>
                  <a:lnTo>
                    <a:pt x="127190" y="7562983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Bent Arrow 3">
            <a:extLst>
              <a:ext uri="{FF2B5EF4-FFF2-40B4-BE49-F238E27FC236}">
                <a16:creationId xmlns:a16="http://schemas.microsoft.com/office/drawing/2014/main" id="{98080B97-64F0-CE99-47C1-2E36DBB6DDCE}"/>
              </a:ext>
            </a:extLst>
          </p:cNvPr>
          <p:cNvSpPr/>
          <p:nvPr/>
        </p:nvSpPr>
        <p:spPr>
          <a:xfrm rot="16200000" flipH="1">
            <a:off x="2419687" y="2445675"/>
            <a:ext cx="451971" cy="957881"/>
          </a:xfrm>
          <a:prstGeom prst="bentArrow">
            <a:avLst>
              <a:gd name="adj1" fmla="val 24114"/>
              <a:gd name="adj2" fmla="val 25000"/>
              <a:gd name="adj3" fmla="val 25000"/>
              <a:gd name="adj4" fmla="val 4894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22" name="Bent Arrow 4">
            <a:extLst>
              <a:ext uri="{FF2B5EF4-FFF2-40B4-BE49-F238E27FC236}">
                <a16:creationId xmlns:a16="http://schemas.microsoft.com/office/drawing/2014/main" id="{6F542F6A-F9D0-EE72-AE69-36150F674FBD}"/>
              </a:ext>
            </a:extLst>
          </p:cNvPr>
          <p:cNvSpPr/>
          <p:nvPr/>
        </p:nvSpPr>
        <p:spPr>
          <a:xfrm rot="16200000" flipH="1">
            <a:off x="4826694" y="2593318"/>
            <a:ext cx="451972" cy="681882"/>
          </a:xfrm>
          <a:prstGeom prst="bentArrow">
            <a:avLst>
              <a:gd name="adj1" fmla="val 22683"/>
              <a:gd name="adj2" fmla="val 25000"/>
              <a:gd name="adj3" fmla="val 25000"/>
              <a:gd name="adj4" fmla="val 4894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Bent Arrow 5">
            <a:extLst>
              <a:ext uri="{FF2B5EF4-FFF2-40B4-BE49-F238E27FC236}">
                <a16:creationId xmlns:a16="http://schemas.microsoft.com/office/drawing/2014/main" id="{70861022-C69D-B02C-8ADD-5EE1282510B6}"/>
              </a:ext>
            </a:extLst>
          </p:cNvPr>
          <p:cNvSpPr/>
          <p:nvPr/>
        </p:nvSpPr>
        <p:spPr>
          <a:xfrm rot="16200000" flipH="1">
            <a:off x="7386355" y="2556242"/>
            <a:ext cx="451972" cy="756032"/>
          </a:xfrm>
          <a:prstGeom prst="bentArrow">
            <a:avLst>
              <a:gd name="adj1" fmla="val 21955"/>
              <a:gd name="adj2" fmla="val 25000"/>
              <a:gd name="adj3" fmla="val 25000"/>
              <a:gd name="adj4" fmla="val 4894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Bent Arrow 6">
            <a:extLst>
              <a:ext uri="{FF2B5EF4-FFF2-40B4-BE49-F238E27FC236}">
                <a16:creationId xmlns:a16="http://schemas.microsoft.com/office/drawing/2014/main" id="{B994F3B9-45AF-641C-AB16-5218320AEDAE}"/>
              </a:ext>
            </a:extLst>
          </p:cNvPr>
          <p:cNvSpPr/>
          <p:nvPr/>
        </p:nvSpPr>
        <p:spPr>
          <a:xfrm rot="16200000" flipH="1">
            <a:off x="9946015" y="2593318"/>
            <a:ext cx="451972" cy="681882"/>
          </a:xfrm>
          <a:prstGeom prst="bentArrow">
            <a:avLst>
              <a:gd name="adj1" fmla="val 22610"/>
              <a:gd name="adj2" fmla="val 25000"/>
              <a:gd name="adj3" fmla="val 25000"/>
              <a:gd name="adj4" fmla="val 4894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Hexagon 10">
            <a:extLst>
              <a:ext uri="{FF2B5EF4-FFF2-40B4-BE49-F238E27FC236}">
                <a16:creationId xmlns:a16="http://schemas.microsoft.com/office/drawing/2014/main" id="{A5940BF8-DB0C-BBD3-6AC4-A90396E6F61E}"/>
              </a:ext>
            </a:extLst>
          </p:cNvPr>
          <p:cNvSpPr/>
          <p:nvPr/>
        </p:nvSpPr>
        <p:spPr>
          <a:xfrm rot="16200000">
            <a:off x="1679930" y="1479420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Hexagon 11">
            <a:extLst>
              <a:ext uri="{FF2B5EF4-FFF2-40B4-BE49-F238E27FC236}">
                <a16:creationId xmlns:a16="http://schemas.microsoft.com/office/drawing/2014/main" id="{B4F49FF2-84D3-1E6C-F750-E495959499F3}"/>
              </a:ext>
            </a:extLst>
          </p:cNvPr>
          <p:cNvSpPr/>
          <p:nvPr/>
        </p:nvSpPr>
        <p:spPr>
          <a:xfrm rot="16200000">
            <a:off x="6809409" y="1479419"/>
            <a:ext cx="1195605" cy="1030696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27" name="Hexagon 12">
            <a:extLst>
              <a:ext uri="{FF2B5EF4-FFF2-40B4-BE49-F238E27FC236}">
                <a16:creationId xmlns:a16="http://schemas.microsoft.com/office/drawing/2014/main" id="{68C8A29A-A828-42E7-B60C-CA69A342D214}"/>
              </a:ext>
            </a:extLst>
          </p:cNvPr>
          <p:cNvSpPr/>
          <p:nvPr/>
        </p:nvSpPr>
        <p:spPr>
          <a:xfrm rot="16200000">
            <a:off x="4289395" y="1479420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Hexagon 13">
            <a:extLst>
              <a:ext uri="{FF2B5EF4-FFF2-40B4-BE49-F238E27FC236}">
                <a16:creationId xmlns:a16="http://schemas.microsoft.com/office/drawing/2014/main" id="{BE853BE3-F788-D03F-1DBD-894DFFBAB9C3}"/>
              </a:ext>
            </a:extLst>
          </p:cNvPr>
          <p:cNvSpPr/>
          <p:nvPr/>
        </p:nvSpPr>
        <p:spPr>
          <a:xfrm rot="16200000">
            <a:off x="9379116" y="1479420"/>
            <a:ext cx="1195606" cy="1030697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Group 14">
            <a:extLst>
              <a:ext uri="{FF2B5EF4-FFF2-40B4-BE49-F238E27FC236}">
                <a16:creationId xmlns:a16="http://schemas.microsoft.com/office/drawing/2014/main" id="{D78E0F94-2A68-5053-4DCE-95DDE48E1C7B}"/>
              </a:ext>
            </a:extLst>
          </p:cNvPr>
          <p:cNvGrpSpPr/>
          <p:nvPr/>
        </p:nvGrpSpPr>
        <p:grpSpPr>
          <a:xfrm rot="16200000">
            <a:off x="955830" y="3396321"/>
            <a:ext cx="2843596" cy="2390106"/>
            <a:chOff x="4835817" y="1965690"/>
            <a:chExt cx="3600000" cy="1182334"/>
          </a:xfrm>
        </p:grpSpPr>
        <p:sp>
          <p:nvSpPr>
            <p:cNvPr id="30" name="Rounded Rectangle 12">
              <a:extLst>
                <a:ext uri="{FF2B5EF4-FFF2-40B4-BE49-F238E27FC236}">
                  <a16:creationId xmlns:a16="http://schemas.microsoft.com/office/drawing/2014/main" id="{E0189246-1417-3438-3B9F-7DB9AF9309B2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ounded Rectangle 8">
              <a:extLst>
                <a:ext uri="{FF2B5EF4-FFF2-40B4-BE49-F238E27FC236}">
                  <a16:creationId xmlns:a16="http://schemas.microsoft.com/office/drawing/2014/main" id="{FA42BE31-12AF-FEA7-D1BB-5970A882F219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1</a:t>
              </a:r>
              <a:r>
                <a:rPr lang="ko-KR" altLang="en-US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주차</a:t>
              </a:r>
            </a:p>
          </p:txBody>
        </p:sp>
      </p:grpSp>
      <p:grpSp>
        <p:nvGrpSpPr>
          <p:cNvPr id="32" name="Group 17">
            <a:extLst>
              <a:ext uri="{FF2B5EF4-FFF2-40B4-BE49-F238E27FC236}">
                <a16:creationId xmlns:a16="http://schemas.microsoft.com/office/drawing/2014/main" id="{374D3608-0452-90FA-8DF6-09C856980D53}"/>
              </a:ext>
            </a:extLst>
          </p:cNvPr>
          <p:cNvGrpSpPr/>
          <p:nvPr/>
        </p:nvGrpSpPr>
        <p:grpSpPr>
          <a:xfrm rot="16200000">
            <a:off x="3624927" y="3396320"/>
            <a:ext cx="2843593" cy="2390108"/>
            <a:chOff x="4835819" y="1965690"/>
            <a:chExt cx="3599996" cy="1182333"/>
          </a:xfrm>
        </p:grpSpPr>
        <p:sp>
          <p:nvSpPr>
            <p:cNvPr id="33" name="Rounded Rectangle 15">
              <a:extLst>
                <a:ext uri="{FF2B5EF4-FFF2-40B4-BE49-F238E27FC236}">
                  <a16:creationId xmlns:a16="http://schemas.microsoft.com/office/drawing/2014/main" id="{02A61049-5B67-FD05-6EB0-1A0CD3CBC1E1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ounded Rectangle 8">
              <a:extLst>
                <a:ext uri="{FF2B5EF4-FFF2-40B4-BE49-F238E27FC236}">
                  <a16:creationId xmlns:a16="http://schemas.microsoft.com/office/drawing/2014/main" id="{47E33B20-8DEF-5F0D-496A-30D428B1C04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  <a:p>
              <a:pPr algn="ctr"/>
              <a:r>
                <a:rPr lang="en-US" altLang="ko-KR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2</a:t>
              </a:r>
              <a:r>
                <a:rPr lang="ko-KR" altLang="en-US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주차</a:t>
              </a:r>
            </a:p>
            <a:p>
              <a:pPr algn="ctr"/>
              <a:endParaRPr lang="ko-KR" altLang="en-US" sz="2700" dirty="0"/>
            </a:p>
          </p:txBody>
        </p:sp>
      </p:grpSp>
      <p:grpSp>
        <p:nvGrpSpPr>
          <p:cNvPr id="35" name="Group 20">
            <a:extLst>
              <a:ext uri="{FF2B5EF4-FFF2-40B4-BE49-F238E27FC236}">
                <a16:creationId xmlns:a16="http://schemas.microsoft.com/office/drawing/2014/main" id="{AC66B6DC-13BD-FDE6-1EC0-7D3176218F85}"/>
              </a:ext>
            </a:extLst>
          </p:cNvPr>
          <p:cNvGrpSpPr/>
          <p:nvPr/>
        </p:nvGrpSpPr>
        <p:grpSpPr>
          <a:xfrm rot="16200000">
            <a:off x="6235055" y="3396321"/>
            <a:ext cx="2843598" cy="2390110"/>
            <a:chOff x="4835817" y="1965690"/>
            <a:chExt cx="3600000" cy="1182334"/>
          </a:xfrm>
        </p:grpSpPr>
        <p:sp>
          <p:nvSpPr>
            <p:cNvPr id="36" name="Rounded Rectangle 18">
              <a:extLst>
                <a:ext uri="{FF2B5EF4-FFF2-40B4-BE49-F238E27FC236}">
                  <a16:creationId xmlns:a16="http://schemas.microsoft.com/office/drawing/2014/main" id="{9BF6763B-7F4D-1FA8-2D82-2AB44BE7598E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ounded Rectangle 8">
              <a:extLst>
                <a:ext uri="{FF2B5EF4-FFF2-40B4-BE49-F238E27FC236}">
                  <a16:creationId xmlns:a16="http://schemas.microsoft.com/office/drawing/2014/main" id="{8F08314E-3B22-0546-D7DF-A3BACB332E88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3</a:t>
              </a:r>
              <a:r>
                <a:rPr lang="ko-KR" altLang="en-US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주차</a:t>
              </a:r>
            </a:p>
          </p:txBody>
        </p:sp>
      </p:grpSp>
      <p:grpSp>
        <p:nvGrpSpPr>
          <p:cNvPr id="38" name="Group 23">
            <a:extLst>
              <a:ext uri="{FF2B5EF4-FFF2-40B4-BE49-F238E27FC236}">
                <a16:creationId xmlns:a16="http://schemas.microsoft.com/office/drawing/2014/main" id="{2E254B08-9137-2A2F-94CC-4718DC02331A}"/>
              </a:ext>
            </a:extLst>
          </p:cNvPr>
          <p:cNvGrpSpPr/>
          <p:nvPr/>
        </p:nvGrpSpPr>
        <p:grpSpPr>
          <a:xfrm rot="16200000">
            <a:off x="8814705" y="3396319"/>
            <a:ext cx="2843596" cy="2390111"/>
            <a:chOff x="4835817" y="1965690"/>
            <a:chExt cx="3600000" cy="1182334"/>
          </a:xfrm>
        </p:grpSpPr>
        <p:sp>
          <p:nvSpPr>
            <p:cNvPr id="39" name="Rounded Rectangle 21">
              <a:extLst>
                <a:ext uri="{FF2B5EF4-FFF2-40B4-BE49-F238E27FC236}">
                  <a16:creationId xmlns:a16="http://schemas.microsoft.com/office/drawing/2014/main" id="{4201B627-918A-BB10-B40B-AA01B75778E5}"/>
                </a:ext>
              </a:extLst>
            </p:cNvPr>
            <p:cNvSpPr/>
            <p:nvPr/>
          </p:nvSpPr>
          <p:spPr>
            <a:xfrm rot="5400000" flipH="1">
              <a:off x="5992504" y="809004"/>
              <a:ext cx="1182333" cy="3495707"/>
            </a:xfrm>
            <a:prstGeom prst="roundRect">
              <a:avLst>
                <a:gd name="adj" fmla="val 6084"/>
              </a:avLst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A4183448-8747-DCA6-A0DD-154E662AB04A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4</a:t>
              </a:r>
              <a:r>
                <a:rPr lang="ko-KR" altLang="en-US" sz="27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주차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CDD8C27-47E3-E46F-75A2-3AD331BF9A58}"/>
              </a:ext>
            </a:extLst>
          </p:cNvPr>
          <p:cNvSpPr txBox="1"/>
          <p:nvPr/>
        </p:nvSpPr>
        <p:spPr>
          <a:xfrm>
            <a:off x="4295710" y="1753061"/>
            <a:ext cx="1198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프론트엔드</a:t>
            </a:r>
            <a:endParaRPr lang="en-US" altLang="ko-KR" sz="1600" b="1" dirty="0">
              <a:latin typeface="BM JUA OTF" panose="02020603020101020101" pitchFamily="18" charset="-127"/>
              <a:ea typeface="BM JUA OTF" panose="02020603020101020101" pitchFamily="18" charset="-127"/>
              <a:cs typeface="Calibri" pitchFamily="34" charset="0"/>
            </a:endParaRPr>
          </a:p>
          <a:p>
            <a:pPr algn="ctr"/>
            <a:r>
              <a:rPr lang="ko-KR" altLang="en-US" sz="160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B02F30-F6D5-40C0-AA2A-F4DF58BB8537}"/>
              </a:ext>
            </a:extLst>
          </p:cNvPr>
          <p:cNvSpPr txBox="1"/>
          <p:nvPr/>
        </p:nvSpPr>
        <p:spPr>
          <a:xfrm>
            <a:off x="1741817" y="1680718"/>
            <a:ext cx="108039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데이터 수집 및 가공</a:t>
            </a:r>
            <a:r>
              <a:rPr lang="en-US" altLang="ko-KR" sz="145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,</a:t>
            </a:r>
            <a:r>
              <a:rPr lang="ko-KR" altLang="en-US" sz="145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 </a:t>
            </a:r>
            <a:r>
              <a:rPr lang="en-US" altLang="ko-KR" sz="145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DB</a:t>
            </a:r>
            <a:r>
              <a:rPr lang="ko-KR" altLang="en-US" sz="145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9FB933-A1F2-2557-D062-B4D587951FAD}"/>
              </a:ext>
            </a:extLst>
          </p:cNvPr>
          <p:cNvSpPr txBox="1"/>
          <p:nvPr/>
        </p:nvSpPr>
        <p:spPr>
          <a:xfrm>
            <a:off x="6930928" y="1720474"/>
            <a:ext cx="95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백엔드</a:t>
            </a:r>
            <a:endParaRPr lang="en-US" altLang="ko-KR" b="1" dirty="0">
              <a:latin typeface="BM JUA OTF" panose="02020603020101020101" pitchFamily="18" charset="-127"/>
              <a:ea typeface="BM JUA OTF" panose="02020603020101020101" pitchFamily="18" charset="-127"/>
              <a:cs typeface="Calibri" pitchFamily="34" charset="0"/>
            </a:endParaRPr>
          </a:p>
          <a:p>
            <a:pPr algn="ctr"/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구현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BB1C70-E77C-519D-D9DB-2D283DC2B8DC}"/>
              </a:ext>
            </a:extLst>
          </p:cNvPr>
          <p:cNvSpPr txBox="1"/>
          <p:nvPr/>
        </p:nvSpPr>
        <p:spPr>
          <a:xfrm>
            <a:off x="9420223" y="1631224"/>
            <a:ext cx="11351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전체 자료통합 및</a:t>
            </a:r>
            <a:endParaRPr lang="en-US" altLang="ko-KR" sz="1500" b="1" dirty="0">
              <a:latin typeface="BM JUA OTF" panose="02020603020101020101" pitchFamily="18" charset="-127"/>
              <a:ea typeface="BM JUA OTF" panose="02020603020101020101" pitchFamily="18" charset="-127"/>
              <a:cs typeface="Calibri" pitchFamily="34" charset="0"/>
            </a:endParaRPr>
          </a:p>
          <a:p>
            <a:pPr algn="ctr"/>
            <a:r>
              <a:rPr lang="ko-KR" altLang="en-US" sz="1500" b="1" dirty="0">
                <a:latin typeface="BM JUA OTF" panose="02020603020101020101" pitchFamily="18" charset="-127"/>
                <a:ea typeface="BM JUA OTF" panose="02020603020101020101" pitchFamily="18" charset="-127"/>
                <a:cs typeface="Calibri" pitchFamily="34" charset="0"/>
              </a:rPr>
              <a:t>오류 점검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2F63C565-A8D8-CA80-25A5-0F0812CF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17" y="4694969"/>
            <a:ext cx="884429" cy="6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4F53E40C-E0A5-0F1F-1A41-809194B32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44" y="4067239"/>
            <a:ext cx="1589000" cy="8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 descr="로고이(가) 표시된 사진&#10;&#10;자동 생성된 설명">
            <a:extLst>
              <a:ext uri="{FF2B5EF4-FFF2-40B4-BE49-F238E27FC236}">
                <a16:creationId xmlns:a16="http://schemas.microsoft.com/office/drawing/2014/main" id="{9AF661D5-8DA6-28B4-3530-A661404B0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75" y="4901722"/>
            <a:ext cx="1288258" cy="971056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9475D4CD-3E31-4940-FA11-B8268FA2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3" t="17295" r="8982" b="17349"/>
          <a:stretch/>
        </p:blipFill>
        <p:spPr bwMode="auto">
          <a:xfrm>
            <a:off x="3948705" y="5174277"/>
            <a:ext cx="1864906" cy="77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F6A595FE-B618-F792-0219-68BB56EC6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05" y="4119077"/>
            <a:ext cx="575997" cy="86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7E31470B-0D90-F0C2-DCD3-EF4D4CC1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722" y="4124059"/>
            <a:ext cx="1664682" cy="42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16A5EA7-B74D-C31B-01DA-504EC4C14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0289" y="4056211"/>
            <a:ext cx="1990987" cy="647353"/>
          </a:xfrm>
          <a:prstGeom prst="rect">
            <a:avLst/>
          </a:prstGeom>
        </p:spPr>
      </p:pic>
      <p:pic>
        <p:nvPicPr>
          <p:cNvPr id="52" name="그림 51" descr="로고이(가) 표시된 사진&#10;&#10;자동 생성된 설명">
            <a:extLst>
              <a:ext uri="{FF2B5EF4-FFF2-40B4-BE49-F238E27FC236}">
                <a16:creationId xmlns:a16="http://schemas.microsoft.com/office/drawing/2014/main" id="{8E255050-14BB-1AE6-B55C-3EFD7221F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729" y="4711684"/>
            <a:ext cx="1780559" cy="100976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9B9F0B5-8ADD-F635-C0C5-EB670776B7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260" y="4123252"/>
            <a:ext cx="1128345" cy="40368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C8B19D3-41BD-994C-F9F1-C68FB7E803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8306" y="5505827"/>
            <a:ext cx="1051692" cy="272958"/>
          </a:xfrm>
          <a:prstGeom prst="rect">
            <a:avLst/>
          </a:prstGeom>
        </p:spPr>
      </p:pic>
      <p:pic>
        <p:nvPicPr>
          <p:cNvPr id="55" name="그림 54" descr="로고이(가) 표시된 사진&#10;&#10;자동 생성된 설명">
            <a:extLst>
              <a:ext uri="{FF2B5EF4-FFF2-40B4-BE49-F238E27FC236}">
                <a16:creationId xmlns:a16="http://schemas.microsoft.com/office/drawing/2014/main" id="{BE8F23C4-1FD7-6260-11A7-6EA3C9701F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5188" y="4726409"/>
            <a:ext cx="1063255" cy="104983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7D271F0-767D-E0E4-2294-52AAC8A079CF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개발 일정 및 사용 프로그램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7059C-15B4-161F-BD6D-259E710805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699" t="13902" r="18727" b="16086"/>
          <a:stretch/>
        </p:blipFill>
        <p:spPr>
          <a:xfrm>
            <a:off x="2564469" y="4951608"/>
            <a:ext cx="763474" cy="912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E0146B-ECD6-E1F5-6781-8CA7DDF5A5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8281" y="4600641"/>
            <a:ext cx="1023186" cy="5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웹사이트이(가) 표시된 사진&#10;&#10;자동 생성된 설명">
            <a:extLst>
              <a:ext uri="{FF2B5EF4-FFF2-40B4-BE49-F238E27FC236}">
                <a16:creationId xmlns:a16="http://schemas.microsoft.com/office/drawing/2014/main" id="{251B58A1-75B8-1E70-ABC7-856D8677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41" y="1158043"/>
            <a:ext cx="7885515" cy="5113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D53487-66DE-F0B2-228D-F7ACB0422B97}"/>
              </a:ext>
            </a:extLst>
          </p:cNvPr>
          <p:cNvSpPr txBox="1"/>
          <p:nvPr/>
        </p:nvSpPr>
        <p:spPr>
          <a:xfrm>
            <a:off x="3193472" y="271147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레퍼런스 사이트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79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1" name="그림 10" descr="웹사이트이(가) 표시된 사진&#10;&#10;자동 생성된 설명">
            <a:extLst>
              <a:ext uri="{FF2B5EF4-FFF2-40B4-BE49-F238E27FC236}">
                <a16:creationId xmlns:a16="http://schemas.microsoft.com/office/drawing/2014/main" id="{0DD206A3-C31A-BFAE-43A6-7CB963E1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13" y="1166927"/>
            <a:ext cx="8751878" cy="5094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B66E7B-80CF-024B-CA55-EBD5C000C79C}"/>
              </a:ext>
            </a:extLst>
          </p:cNvPr>
          <p:cNvSpPr txBox="1"/>
          <p:nvPr/>
        </p:nvSpPr>
        <p:spPr>
          <a:xfrm>
            <a:off x="3166585" y="275615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F7AD0-55CF-4E9F-8C2C-B08F779720B8}"/>
              </a:ext>
            </a:extLst>
          </p:cNvPr>
          <p:cNvSpPr txBox="1"/>
          <p:nvPr/>
        </p:nvSpPr>
        <p:spPr>
          <a:xfrm>
            <a:off x="3192894" y="270193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레퍼런스 사이트</a:t>
            </a:r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89403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2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95945"/>
            <a:ext cx="5715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ERD (Entity Relationship Diagram)</a:t>
            </a:r>
            <a:endParaRPr lang="ko-KR" altLang="en-US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9060873" y="596795"/>
            <a:ext cx="2870336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flipH="1">
            <a:off x="264023" y="596795"/>
            <a:ext cx="2974476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A2A376B3-1580-4FFD-78E0-8F47AA01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1" y="1019851"/>
            <a:ext cx="9486244" cy="54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5EC22-8F07-DEE6-42F6-5577AFC5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" r="16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0C96DCCE-66E4-55E1-082D-30BCCCC591F2}"/>
              </a:ext>
            </a:extLst>
          </p:cNvPr>
          <p:cNvSpPr/>
          <p:nvPr/>
        </p:nvSpPr>
        <p:spPr>
          <a:xfrm>
            <a:off x="228600" y="-10843"/>
            <a:ext cx="11747499" cy="207388"/>
          </a:xfrm>
          <a:prstGeom prst="round2SameRect">
            <a:avLst>
              <a:gd name="adj1" fmla="val 0"/>
              <a:gd name="adj2" fmla="val 45098"/>
            </a:avLst>
          </a:prstGeom>
          <a:solidFill>
            <a:srgbClr val="F8940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ctr">
              <a:defRPr/>
            </a:pP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맛있으면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  <a:r>
              <a:rPr lang="ko-KR" altLang="en-US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디저트는 </a:t>
            </a:r>
            <a:r>
              <a:rPr lang="en-US" altLang="ko-KR" sz="700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4062-6421-35A9-B97C-65E98BE41A27}"/>
              </a:ext>
            </a:extLst>
          </p:cNvPr>
          <p:cNvSpPr txBox="1"/>
          <p:nvPr/>
        </p:nvSpPr>
        <p:spPr>
          <a:xfrm>
            <a:off x="3238499" y="285554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  <a:ea typeface="Segoe UI Black" panose="020B0A02040204020203" pitchFamily="34" charset="0"/>
              </a:rPr>
              <a:t>USECASE</a:t>
            </a:r>
            <a:endParaRPr lang="ko-KR" altLang="en-US" sz="2000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89403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cxnSp>
        <p:nvCxnSpPr>
          <p:cNvPr id="6" name="직선 연결선 13">
            <a:extLst>
              <a:ext uri="{FF2B5EF4-FFF2-40B4-BE49-F238E27FC236}">
                <a16:creationId xmlns:a16="http://schemas.microsoft.com/office/drawing/2014/main" id="{F51E5033-5139-13F6-6021-EE27BFF10CAE}"/>
              </a:ext>
            </a:extLst>
          </p:cNvPr>
          <p:cNvCxnSpPr>
            <a:cxnSpLocks/>
          </p:cNvCxnSpPr>
          <p:nvPr/>
        </p:nvCxnSpPr>
        <p:spPr>
          <a:xfrm>
            <a:off x="8799209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4">
            <a:extLst>
              <a:ext uri="{FF2B5EF4-FFF2-40B4-BE49-F238E27FC236}">
                <a16:creationId xmlns:a16="http://schemas.microsoft.com/office/drawing/2014/main" id="{8128B346-A74D-6C33-61BC-C1E03DBBD0FF}"/>
              </a:ext>
            </a:extLst>
          </p:cNvPr>
          <p:cNvCxnSpPr>
            <a:cxnSpLocks/>
          </p:cNvCxnSpPr>
          <p:nvPr/>
        </p:nvCxnSpPr>
        <p:spPr>
          <a:xfrm rot="10800000">
            <a:off x="264023" y="596795"/>
            <a:ext cx="3132000" cy="0"/>
          </a:xfrm>
          <a:prstGeom prst="line">
            <a:avLst/>
          </a:prstGeom>
          <a:ln>
            <a:solidFill>
              <a:srgbClr val="F8940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5270-A90E-D8BB-BB4D-669B91E1E384}"/>
              </a:ext>
            </a:extLst>
          </p:cNvPr>
          <p:cNvSpPr/>
          <p:nvPr/>
        </p:nvSpPr>
        <p:spPr>
          <a:xfrm>
            <a:off x="228600" y="986199"/>
            <a:ext cx="11747499" cy="559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4A77E43E-B44D-819E-24AA-883B0E1C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3" y="1021222"/>
            <a:ext cx="9549245" cy="54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8396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1109</ep:Words>
  <ep:PresentationFormat>와이드스크린</ep:PresentationFormat>
  <ep:Paragraphs>85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2023-03-24T07:41:22.000</dcterms:created>
  <dc:creator>jung eunbin</dc:creator>
  <cp:lastModifiedBy>dnrlq</cp:lastModifiedBy>
  <dcterms:modified xsi:type="dcterms:W3CDTF">2023-05-21T09:49:50.014</dcterms:modified>
  <cp:revision>24</cp:revision>
  <dc:title>PowerPoint 프레젠테이션</dc:title>
  <cp:version>1000.0000.01</cp:version>
</cp:coreProperties>
</file>